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57" r:id="rId4"/>
    <p:sldId id="269" r:id="rId5"/>
    <p:sldId id="265" r:id="rId6"/>
    <p:sldId id="266" r:id="rId7"/>
    <p:sldId id="270" r:id="rId8"/>
    <p:sldId id="267" r:id="rId9"/>
    <p:sldId id="268" r:id="rId10"/>
    <p:sldId id="263" r:id="rId11"/>
    <p:sldId id="261" r:id="rId12"/>
    <p:sldId id="271"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9" d="100"/>
          <a:sy n="79" d="100"/>
        </p:scale>
        <p:origin x="1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6ED08-D7A5-4EF7-8058-B71A0744B56E}" type="datetimeFigureOut">
              <a:rPr lang="en-IN" smtClean="0"/>
              <a:t>20-04-2024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7DA71-08D3-41E2-B91E-4AA1F08FBC75}" type="slidenum">
              <a:rPr lang="en-IN" smtClean="0"/>
              <a:t>‹#›</a:t>
            </a:fld>
            <a:endParaRPr lang="en-IN"/>
          </a:p>
        </p:txBody>
      </p:sp>
    </p:spTree>
    <p:extLst>
      <p:ext uri="{BB962C8B-B14F-4D97-AF65-F5344CB8AC3E}">
        <p14:creationId xmlns:p14="http://schemas.microsoft.com/office/powerpoint/2010/main" val="292636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37DA71-08D3-41E2-B91E-4AA1F08FBC75}" type="slidenum">
              <a:rPr lang="en-IN" smtClean="0"/>
              <a:t>12</a:t>
            </a:fld>
            <a:endParaRPr lang="en-IN"/>
          </a:p>
        </p:txBody>
      </p:sp>
    </p:spTree>
    <p:extLst>
      <p:ext uri="{BB962C8B-B14F-4D97-AF65-F5344CB8AC3E}">
        <p14:creationId xmlns:p14="http://schemas.microsoft.com/office/powerpoint/2010/main" val="213670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019358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056989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958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886327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1893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2383111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623954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41859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17790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811B-2542-4FA4-9FD6-2574C562DA6F}"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854187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811B-2542-4FA4-9FD6-2574C562DA6F}"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251141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811B-2542-4FA4-9FD6-2574C562DA6F}" type="datetimeFigureOut">
              <a:rPr lang="en-IN" smtClean="0"/>
              <a:t>20-04-2024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1234165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811B-2542-4FA4-9FD6-2574C562DA6F}"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4169935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811B-2542-4FA4-9FD6-2574C562DA6F}" type="datetimeFigureOut">
              <a:rPr lang="en-IN" smtClean="0"/>
              <a:t>20-04-2024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26231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811B-2542-4FA4-9FD6-2574C562DA6F}"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418522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811B-2542-4FA4-9FD6-2574C562DA6F}"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29A01E-A9E8-42CE-93E1-1291B33BD46A}" type="slidenum">
              <a:rPr lang="en-IN" smtClean="0"/>
              <a:t>‹#›</a:t>
            </a:fld>
            <a:endParaRPr lang="en-IN"/>
          </a:p>
        </p:txBody>
      </p:sp>
    </p:spTree>
    <p:extLst>
      <p:ext uri="{BB962C8B-B14F-4D97-AF65-F5344CB8AC3E}">
        <p14:creationId xmlns:p14="http://schemas.microsoft.com/office/powerpoint/2010/main" val="399657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811B-2542-4FA4-9FD6-2574C562DA6F}" type="datetimeFigureOut">
              <a:rPr lang="en-IN" smtClean="0"/>
              <a:t>20-04-2024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29A01E-A9E8-42CE-93E1-1291B33BD46A}" type="slidenum">
              <a:rPr lang="en-IN" smtClean="0"/>
              <a:t>‹#›</a:t>
            </a:fld>
            <a:endParaRPr lang="en-IN"/>
          </a:p>
        </p:txBody>
      </p:sp>
    </p:spTree>
    <p:extLst>
      <p:ext uri="{BB962C8B-B14F-4D97-AF65-F5344CB8AC3E}">
        <p14:creationId xmlns:p14="http://schemas.microsoft.com/office/powerpoint/2010/main" val="16638458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3293-B06D-6D08-1FF0-8B09DB8F3B40}"/>
              </a:ext>
            </a:extLst>
          </p:cNvPr>
          <p:cNvSpPr>
            <a:spLocks noGrp="1"/>
          </p:cNvSpPr>
          <p:nvPr>
            <p:ph type="ctrTitle"/>
          </p:nvPr>
        </p:nvSpPr>
        <p:spPr/>
        <p:txBody>
          <a:bodyPr/>
          <a:lstStyle/>
          <a:p>
            <a:r>
              <a:rPr lang="en-IN" sz="4000" dirty="0"/>
              <a:t>QCNN- For Image Classification </a:t>
            </a:r>
          </a:p>
        </p:txBody>
      </p:sp>
      <p:sp>
        <p:nvSpPr>
          <p:cNvPr id="3" name="Subtitle 2">
            <a:extLst>
              <a:ext uri="{FF2B5EF4-FFF2-40B4-BE49-F238E27FC236}">
                <a16:creationId xmlns:a16="http://schemas.microsoft.com/office/drawing/2014/main" id="{2722BF5B-C22C-BEDD-A660-ABFB5981098A}"/>
              </a:ext>
            </a:extLst>
          </p:cNvPr>
          <p:cNvSpPr>
            <a:spLocks noGrp="1"/>
          </p:cNvSpPr>
          <p:nvPr>
            <p:ph type="subTitle" idx="1"/>
          </p:nvPr>
        </p:nvSpPr>
        <p:spPr/>
        <p:txBody>
          <a:bodyPr/>
          <a:lstStyle/>
          <a:p>
            <a:r>
              <a:rPr lang="en-IN" dirty="0"/>
              <a:t>Using MNIST Fashion Dataset.</a:t>
            </a:r>
          </a:p>
        </p:txBody>
      </p:sp>
      <p:sp>
        <p:nvSpPr>
          <p:cNvPr id="4" name="TextBox 3">
            <a:extLst>
              <a:ext uri="{FF2B5EF4-FFF2-40B4-BE49-F238E27FC236}">
                <a16:creationId xmlns:a16="http://schemas.microsoft.com/office/drawing/2014/main" id="{1C13CF82-87B4-30A5-0026-474E45255F9D}"/>
              </a:ext>
            </a:extLst>
          </p:cNvPr>
          <p:cNvSpPr txBox="1"/>
          <p:nvPr/>
        </p:nvSpPr>
        <p:spPr>
          <a:xfrm>
            <a:off x="9710442" y="6190407"/>
            <a:ext cx="2314323" cy="369332"/>
          </a:xfrm>
          <a:prstGeom prst="rect">
            <a:avLst/>
          </a:prstGeom>
          <a:noFill/>
        </p:spPr>
        <p:txBody>
          <a:bodyPr wrap="square" rtlCol="0">
            <a:spAutoFit/>
          </a:bodyPr>
          <a:lstStyle/>
          <a:p>
            <a:r>
              <a:rPr lang="en-IN" dirty="0"/>
              <a:t>-SUMIT(M23IQT007)</a:t>
            </a:r>
          </a:p>
        </p:txBody>
      </p:sp>
    </p:spTree>
    <p:extLst>
      <p:ext uri="{BB962C8B-B14F-4D97-AF65-F5344CB8AC3E}">
        <p14:creationId xmlns:p14="http://schemas.microsoft.com/office/powerpoint/2010/main" val="1159866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263-FA7A-1ACD-9A57-A0D6D487D165}"/>
              </a:ext>
            </a:extLst>
          </p:cNvPr>
          <p:cNvSpPr>
            <a:spLocks noGrp="1"/>
          </p:cNvSpPr>
          <p:nvPr>
            <p:ph type="title"/>
          </p:nvPr>
        </p:nvSpPr>
        <p:spPr/>
        <p:txBody>
          <a:bodyPr/>
          <a:lstStyle/>
          <a:p>
            <a:r>
              <a:rPr lang="en-IN" dirty="0"/>
              <a:t>Hybrid Model</a:t>
            </a:r>
          </a:p>
        </p:txBody>
      </p:sp>
      <p:sp>
        <p:nvSpPr>
          <p:cNvPr id="3" name="Content Placeholder 2">
            <a:extLst>
              <a:ext uri="{FF2B5EF4-FFF2-40B4-BE49-F238E27FC236}">
                <a16:creationId xmlns:a16="http://schemas.microsoft.com/office/drawing/2014/main" id="{A209CC72-1764-A83C-70FB-FD485207200D}"/>
              </a:ext>
            </a:extLst>
          </p:cNvPr>
          <p:cNvSpPr>
            <a:spLocks noGrp="1"/>
          </p:cNvSpPr>
          <p:nvPr>
            <p:ph idx="1"/>
          </p:nvPr>
        </p:nvSpPr>
        <p:spPr>
          <a:xfrm>
            <a:off x="677334" y="1270000"/>
            <a:ext cx="8596668" cy="5240493"/>
          </a:xfrm>
        </p:spPr>
        <p:txBody>
          <a:bodyPr>
            <a:normAutofit/>
          </a:bodyPr>
          <a:lstStyle/>
          <a:p>
            <a:r>
              <a:rPr lang="en-US" dirty="0"/>
              <a:t>Quantum convolution layer</a:t>
            </a:r>
          </a:p>
          <a:p>
            <a:r>
              <a:rPr lang="en-US" dirty="0"/>
              <a:t>Classical neural network</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A QCNN consists of two parts: a quantum convolution layer and a classical neural network. The quantum convolution layer is used to extract features from the input image. The classical neural network is then used to classify the image based on the features extracted by the quantum convolution layer.</a:t>
            </a:r>
            <a:endParaRPr lang="en-IN" dirty="0"/>
          </a:p>
        </p:txBody>
      </p:sp>
      <p:pic>
        <p:nvPicPr>
          <p:cNvPr id="5" name="Picture 4">
            <a:extLst>
              <a:ext uri="{FF2B5EF4-FFF2-40B4-BE49-F238E27FC236}">
                <a16:creationId xmlns:a16="http://schemas.microsoft.com/office/drawing/2014/main" id="{6D867FCB-04DF-05BC-0124-1E74BA88DB6D}"/>
              </a:ext>
            </a:extLst>
          </p:cNvPr>
          <p:cNvPicPr>
            <a:picLocks noChangeAspect="1"/>
          </p:cNvPicPr>
          <p:nvPr/>
        </p:nvPicPr>
        <p:blipFill rotWithShape="1">
          <a:blip r:embed="rId2">
            <a:extLst>
              <a:ext uri="{28A0092B-C50C-407E-A947-70E740481C1C}">
                <a14:useLocalDpi xmlns:a14="http://schemas.microsoft.com/office/drawing/2010/main" val="0"/>
              </a:ext>
            </a:extLst>
          </a:blip>
          <a:srcRect l="37102" t="38230" r="30642" b="10207"/>
          <a:stretch/>
        </p:blipFill>
        <p:spPr>
          <a:xfrm>
            <a:off x="4191675" y="609600"/>
            <a:ext cx="4879497" cy="4115699"/>
          </a:xfrm>
          <a:prstGeom prst="rect">
            <a:avLst/>
          </a:prstGeom>
        </p:spPr>
      </p:pic>
    </p:spTree>
    <p:extLst>
      <p:ext uri="{BB962C8B-B14F-4D97-AF65-F5344CB8AC3E}">
        <p14:creationId xmlns:p14="http://schemas.microsoft.com/office/powerpoint/2010/main" val="104509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F143-0763-A8B9-3268-406230EB2455}"/>
              </a:ext>
            </a:extLst>
          </p:cNvPr>
          <p:cNvSpPr>
            <a:spLocks noGrp="1"/>
          </p:cNvSpPr>
          <p:nvPr>
            <p:ph type="title"/>
          </p:nvPr>
        </p:nvSpPr>
        <p:spPr>
          <a:xfrm>
            <a:off x="677334" y="156238"/>
            <a:ext cx="8596668" cy="1320800"/>
          </a:xfrm>
        </p:spPr>
        <p:txBody>
          <a:bodyPr/>
          <a:lstStyle/>
          <a:p>
            <a:r>
              <a:rPr lang="en-IN" dirty="0"/>
              <a:t>Convolutional Scheme</a:t>
            </a:r>
            <a:br>
              <a:rPr lang="en-IN" dirty="0"/>
            </a:br>
            <a:endParaRPr lang="en-IN" dirty="0"/>
          </a:p>
        </p:txBody>
      </p:sp>
      <p:sp>
        <p:nvSpPr>
          <p:cNvPr id="3" name="Content Placeholder 2">
            <a:extLst>
              <a:ext uri="{FF2B5EF4-FFF2-40B4-BE49-F238E27FC236}">
                <a16:creationId xmlns:a16="http://schemas.microsoft.com/office/drawing/2014/main" id="{38B9F211-DCC7-A8B2-2CA6-A18A22956979}"/>
              </a:ext>
            </a:extLst>
          </p:cNvPr>
          <p:cNvSpPr>
            <a:spLocks noGrp="1"/>
          </p:cNvSpPr>
          <p:nvPr>
            <p:ph idx="1"/>
          </p:nvPr>
        </p:nvSpPr>
        <p:spPr>
          <a:xfrm>
            <a:off x="750163" y="704023"/>
            <a:ext cx="8596668" cy="3880773"/>
          </a:xfrm>
        </p:spPr>
        <p:txBody>
          <a:bodyPr>
            <a:normAutofit/>
          </a:bodyPr>
          <a:lstStyle/>
          <a:p>
            <a:endParaRPr lang="en-US" sz="1200" dirty="0"/>
          </a:p>
          <a:p>
            <a:r>
              <a:rPr lang="en-US" sz="1200" dirty="0"/>
              <a:t>Image divided into squares</a:t>
            </a:r>
          </a:p>
          <a:p>
            <a:r>
              <a:rPr lang="en-US" sz="1200" dirty="0"/>
              <a:t>Each square processed by quantum circuit</a:t>
            </a:r>
          </a:p>
          <a:p>
            <a:r>
              <a:rPr lang="en-US" sz="1200" dirty="0"/>
              <a:t>Expectation values mapped to channels</a:t>
            </a:r>
          </a:p>
          <a:p>
            <a:r>
              <a:rPr lang="en-US" sz="1200" dirty="0"/>
              <a:t>The image is divided into squares of pixels. The quantum circuit processes each square. The expectation values from the quantum circuit are then mapped to different channels of a single output pixel. This process is repeated for all squares in the image, resulting in a new image that contains the features extracted by the quantum circuit.</a:t>
            </a:r>
            <a:endParaRPr lang="en-IN" sz="1200" dirty="0"/>
          </a:p>
        </p:txBody>
      </p:sp>
      <p:pic>
        <p:nvPicPr>
          <p:cNvPr id="5" name="Picture 4">
            <a:extLst>
              <a:ext uri="{FF2B5EF4-FFF2-40B4-BE49-F238E27FC236}">
                <a16:creationId xmlns:a16="http://schemas.microsoft.com/office/drawing/2014/main" id="{AB4077E6-F78D-1F6E-14DC-5391B4DC2CD7}"/>
              </a:ext>
            </a:extLst>
          </p:cNvPr>
          <p:cNvPicPr>
            <a:picLocks noChangeAspect="1"/>
          </p:cNvPicPr>
          <p:nvPr/>
        </p:nvPicPr>
        <p:blipFill rotWithShape="1">
          <a:blip r:embed="rId2">
            <a:extLst>
              <a:ext uri="{28A0092B-C50C-407E-A947-70E740481C1C}">
                <a14:useLocalDpi xmlns:a14="http://schemas.microsoft.com/office/drawing/2010/main" val="0"/>
              </a:ext>
            </a:extLst>
          </a:blip>
          <a:srcRect l="7169" t="38500" r="43650" b="14927"/>
          <a:stretch/>
        </p:blipFill>
        <p:spPr>
          <a:xfrm>
            <a:off x="1788340" y="2808917"/>
            <a:ext cx="7250464" cy="3862105"/>
          </a:xfrm>
          <a:prstGeom prst="rect">
            <a:avLst/>
          </a:prstGeom>
        </p:spPr>
      </p:pic>
    </p:spTree>
    <p:extLst>
      <p:ext uri="{BB962C8B-B14F-4D97-AF65-F5344CB8AC3E}">
        <p14:creationId xmlns:p14="http://schemas.microsoft.com/office/powerpoint/2010/main" val="95721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0340-0052-5978-B26B-55F86755B73F}"/>
              </a:ext>
            </a:extLst>
          </p:cNvPr>
          <p:cNvSpPr>
            <a:spLocks noGrp="1"/>
          </p:cNvSpPr>
          <p:nvPr>
            <p:ph type="title"/>
          </p:nvPr>
        </p:nvSpPr>
        <p:spPr>
          <a:xfrm>
            <a:off x="604506" y="318287"/>
            <a:ext cx="8596668" cy="1320800"/>
          </a:xfrm>
        </p:spPr>
        <p:txBody>
          <a:bodyPr/>
          <a:lstStyle/>
          <a:p>
            <a:r>
              <a:rPr lang="en-IN" dirty="0"/>
              <a:t>Model</a:t>
            </a:r>
          </a:p>
        </p:txBody>
      </p:sp>
      <p:sp>
        <p:nvSpPr>
          <p:cNvPr id="3" name="Content Placeholder 2">
            <a:extLst>
              <a:ext uri="{FF2B5EF4-FFF2-40B4-BE49-F238E27FC236}">
                <a16:creationId xmlns:a16="http://schemas.microsoft.com/office/drawing/2014/main" id="{BB9EE9B3-F08A-6C8C-CB39-977A9E8F5AE8}"/>
              </a:ext>
            </a:extLst>
          </p:cNvPr>
          <p:cNvSpPr>
            <a:spLocks noGrp="1"/>
          </p:cNvSpPr>
          <p:nvPr>
            <p:ph idx="1"/>
          </p:nvPr>
        </p:nvSpPr>
        <p:spPr>
          <a:xfrm>
            <a:off x="604506" y="978687"/>
            <a:ext cx="8596668" cy="1497011"/>
          </a:xfrm>
        </p:spPr>
        <p:txBody>
          <a:bodyPr/>
          <a:lstStyle/>
          <a:p>
            <a:r>
              <a:rPr lang="en-US" dirty="0"/>
              <a:t>This defines a function </a:t>
            </a:r>
            <a:r>
              <a:rPr lang="en-US" dirty="0" err="1"/>
              <a:t>MyModel</a:t>
            </a:r>
            <a:r>
              <a:rPr lang="en-US" dirty="0"/>
              <a:t> that creates a simple </a:t>
            </a:r>
            <a:r>
              <a:rPr lang="en-US" dirty="0" err="1"/>
              <a:t>Keras</a:t>
            </a:r>
            <a:r>
              <a:rPr lang="en-US" dirty="0"/>
              <a:t> classification model. It flattens the input data (transforms from a 2D image to a 1D vector), adds a dense layer with 10 neurons and </a:t>
            </a:r>
            <a:r>
              <a:rPr lang="en-US" dirty="0" err="1"/>
              <a:t>softmax</a:t>
            </a:r>
            <a:r>
              <a:rPr lang="en-US" dirty="0"/>
              <a:t> activation for 10 class probabilities, and configures the model for training with Adam optimizer, categorical cross-entropy loss, and accuracy metric.</a:t>
            </a:r>
            <a:endParaRPr lang="en-IN" dirty="0"/>
          </a:p>
        </p:txBody>
      </p:sp>
      <p:pic>
        <p:nvPicPr>
          <p:cNvPr id="5" name="Picture 4">
            <a:extLst>
              <a:ext uri="{FF2B5EF4-FFF2-40B4-BE49-F238E27FC236}">
                <a16:creationId xmlns:a16="http://schemas.microsoft.com/office/drawing/2014/main" id="{578CD3DA-84BB-4355-2249-9AD2332AD6CF}"/>
              </a:ext>
            </a:extLst>
          </p:cNvPr>
          <p:cNvPicPr>
            <a:picLocks noChangeAspect="1"/>
          </p:cNvPicPr>
          <p:nvPr/>
        </p:nvPicPr>
        <p:blipFill rotWithShape="1">
          <a:blip r:embed="rId3">
            <a:extLst>
              <a:ext uri="{28A0092B-C50C-407E-A947-70E740481C1C}">
                <a14:useLocalDpi xmlns:a14="http://schemas.microsoft.com/office/drawing/2010/main" val="0"/>
              </a:ext>
            </a:extLst>
          </a:blip>
          <a:srcRect l="6969" t="47316" r="65168" b="20236"/>
          <a:stretch/>
        </p:blipFill>
        <p:spPr>
          <a:xfrm>
            <a:off x="2419518" y="2542396"/>
            <a:ext cx="5850541" cy="3997317"/>
          </a:xfrm>
          <a:prstGeom prst="rect">
            <a:avLst/>
          </a:prstGeom>
        </p:spPr>
      </p:pic>
    </p:spTree>
    <p:extLst>
      <p:ext uri="{BB962C8B-B14F-4D97-AF65-F5344CB8AC3E}">
        <p14:creationId xmlns:p14="http://schemas.microsoft.com/office/powerpoint/2010/main" val="157799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2B48-C482-A011-7208-E1F03A2D0DE9}"/>
              </a:ext>
            </a:extLst>
          </p:cNvPr>
          <p:cNvSpPr>
            <a:spLocks noGrp="1"/>
          </p:cNvSpPr>
          <p:nvPr>
            <p:ph type="title"/>
          </p:nvPr>
        </p:nvSpPr>
        <p:spPr>
          <a:xfrm>
            <a:off x="677334" y="156238"/>
            <a:ext cx="8596668" cy="1320800"/>
          </a:xfrm>
        </p:spPr>
        <p:txBody>
          <a:bodyPr/>
          <a:lstStyle/>
          <a:p>
            <a:r>
              <a:rPr lang="en-IN" dirty="0"/>
              <a:t>Results – Accuracy and Comparison</a:t>
            </a:r>
            <a:br>
              <a:rPr lang="en-IN" dirty="0"/>
            </a:br>
            <a:endParaRPr lang="en-IN" dirty="0"/>
          </a:p>
        </p:txBody>
      </p:sp>
      <p:sp>
        <p:nvSpPr>
          <p:cNvPr id="3" name="Content Placeholder 2">
            <a:extLst>
              <a:ext uri="{FF2B5EF4-FFF2-40B4-BE49-F238E27FC236}">
                <a16:creationId xmlns:a16="http://schemas.microsoft.com/office/drawing/2014/main" id="{06ADE558-12DC-FD8F-E83C-312F9777A681}"/>
              </a:ext>
            </a:extLst>
          </p:cNvPr>
          <p:cNvSpPr>
            <a:spLocks noGrp="1"/>
          </p:cNvSpPr>
          <p:nvPr>
            <p:ph idx="1"/>
          </p:nvPr>
        </p:nvSpPr>
        <p:spPr>
          <a:xfrm>
            <a:off x="677334" y="816638"/>
            <a:ext cx="8596668" cy="3880773"/>
          </a:xfrm>
        </p:spPr>
        <p:txBody>
          <a:bodyPr/>
          <a:lstStyle/>
          <a:p>
            <a:endParaRPr lang="en-US" dirty="0"/>
          </a:p>
          <a:p>
            <a:r>
              <a:rPr lang="en-US" dirty="0"/>
              <a:t>We can compare the performance of a QCNN to a classical CNN on the same image classification task. In many cases, QCNNs have been shown to achieve higher validation accuracy than classical CNNs. This suggests that quantum convolution can be an effective way to improve the performance of CNNs.</a:t>
            </a:r>
            <a:endParaRPr lang="en-IN" dirty="0"/>
          </a:p>
        </p:txBody>
      </p:sp>
      <p:pic>
        <p:nvPicPr>
          <p:cNvPr id="5" name="Picture 4">
            <a:extLst>
              <a:ext uri="{FF2B5EF4-FFF2-40B4-BE49-F238E27FC236}">
                <a16:creationId xmlns:a16="http://schemas.microsoft.com/office/drawing/2014/main" id="{3780FB4A-98BD-EAF0-2664-EDF45712168D}"/>
              </a:ext>
            </a:extLst>
          </p:cNvPr>
          <p:cNvPicPr>
            <a:picLocks noChangeAspect="1"/>
          </p:cNvPicPr>
          <p:nvPr/>
        </p:nvPicPr>
        <p:blipFill rotWithShape="1">
          <a:blip r:embed="rId2">
            <a:extLst>
              <a:ext uri="{28A0092B-C50C-407E-A947-70E740481C1C}">
                <a14:useLocalDpi xmlns:a14="http://schemas.microsoft.com/office/drawing/2010/main" val="0"/>
              </a:ext>
            </a:extLst>
          </a:blip>
          <a:srcRect l="7367" t="30442" r="54536" b="18561"/>
          <a:stretch/>
        </p:blipFill>
        <p:spPr>
          <a:xfrm>
            <a:off x="595584" y="2948753"/>
            <a:ext cx="4644828" cy="3497316"/>
          </a:xfrm>
          <a:prstGeom prst="rect">
            <a:avLst/>
          </a:prstGeom>
        </p:spPr>
      </p:pic>
      <p:pic>
        <p:nvPicPr>
          <p:cNvPr id="7" name="Picture 6">
            <a:extLst>
              <a:ext uri="{FF2B5EF4-FFF2-40B4-BE49-F238E27FC236}">
                <a16:creationId xmlns:a16="http://schemas.microsoft.com/office/drawing/2014/main" id="{236C7EED-274A-A71C-4600-95C13A47F735}"/>
              </a:ext>
            </a:extLst>
          </p:cNvPr>
          <p:cNvPicPr>
            <a:picLocks noChangeAspect="1"/>
          </p:cNvPicPr>
          <p:nvPr/>
        </p:nvPicPr>
        <p:blipFill rotWithShape="1">
          <a:blip r:embed="rId3">
            <a:extLst>
              <a:ext uri="{28A0092B-C50C-407E-A947-70E740481C1C}">
                <a14:useLocalDpi xmlns:a14="http://schemas.microsoft.com/office/drawing/2010/main" val="0"/>
              </a:ext>
            </a:extLst>
          </a:blip>
          <a:srcRect l="7566" t="39882" r="54934" b="9122"/>
          <a:stretch/>
        </p:blipFill>
        <p:spPr>
          <a:xfrm>
            <a:off x="5607781" y="2948753"/>
            <a:ext cx="4572000" cy="3497316"/>
          </a:xfrm>
          <a:prstGeom prst="rect">
            <a:avLst/>
          </a:prstGeom>
        </p:spPr>
      </p:pic>
    </p:spTree>
    <p:extLst>
      <p:ext uri="{BB962C8B-B14F-4D97-AF65-F5344CB8AC3E}">
        <p14:creationId xmlns:p14="http://schemas.microsoft.com/office/powerpoint/2010/main" val="86809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A8D3-1AD4-7B98-1423-13351F00B11F}"/>
              </a:ext>
            </a:extLst>
          </p:cNvPr>
          <p:cNvSpPr>
            <a:spLocks noGrp="1"/>
          </p:cNvSpPr>
          <p:nvPr>
            <p:ph type="title"/>
          </p:nvPr>
        </p:nvSpPr>
        <p:spPr/>
        <p:txBody>
          <a:bodyPr/>
          <a:lstStyle/>
          <a:p>
            <a:r>
              <a:rPr lang="en-IN" dirty="0"/>
              <a:t>Need to know</a:t>
            </a:r>
          </a:p>
        </p:txBody>
      </p:sp>
      <p:sp>
        <p:nvSpPr>
          <p:cNvPr id="3" name="Content Placeholder 2">
            <a:extLst>
              <a:ext uri="{FF2B5EF4-FFF2-40B4-BE49-F238E27FC236}">
                <a16:creationId xmlns:a16="http://schemas.microsoft.com/office/drawing/2014/main" id="{9C265FCA-2E40-CD7D-F301-23EBC6E535E5}"/>
              </a:ext>
            </a:extLst>
          </p:cNvPr>
          <p:cNvSpPr>
            <a:spLocks noGrp="1"/>
          </p:cNvSpPr>
          <p:nvPr>
            <p:ph idx="1"/>
          </p:nvPr>
        </p:nvSpPr>
        <p:spPr/>
        <p:txBody>
          <a:bodyPr/>
          <a:lstStyle/>
          <a:p>
            <a:r>
              <a:rPr lang="en-IN" dirty="0"/>
              <a:t>Quantum computing basics</a:t>
            </a:r>
          </a:p>
          <a:p>
            <a:r>
              <a:rPr lang="en-IN" dirty="0" err="1"/>
              <a:t>PennyLane</a:t>
            </a:r>
            <a:r>
              <a:rPr lang="en-IN" dirty="0"/>
              <a:t> library</a:t>
            </a:r>
          </a:p>
          <a:p>
            <a:r>
              <a:rPr lang="en-IN" dirty="0"/>
              <a:t>TensorFlow and </a:t>
            </a:r>
            <a:r>
              <a:rPr lang="en-IN" dirty="0" err="1"/>
              <a:t>Keras</a:t>
            </a:r>
            <a:endParaRPr lang="en-IN" dirty="0"/>
          </a:p>
          <a:p>
            <a:r>
              <a:rPr lang="en-IN" dirty="0"/>
              <a:t>Convolutional Neural Networks (CNNs)</a:t>
            </a:r>
          </a:p>
          <a:p>
            <a:r>
              <a:rPr lang="en-IN" dirty="0"/>
              <a:t>Matplotlib</a:t>
            </a:r>
          </a:p>
          <a:p>
            <a:r>
              <a:rPr lang="en-IN" dirty="0"/>
              <a:t>To understand and implement QCNNs, you will need a basic understanding of quantum computing, including qubits, gates, and quantum circuits. You will also need to be familiar with the </a:t>
            </a:r>
            <a:r>
              <a:rPr lang="en-IN" dirty="0" err="1"/>
              <a:t>PennyLane</a:t>
            </a:r>
            <a:r>
              <a:rPr lang="en-IN" dirty="0"/>
              <a:t> library for quantum machine learning, TensorFlow and </a:t>
            </a:r>
            <a:r>
              <a:rPr lang="en-IN" dirty="0" err="1"/>
              <a:t>Keras</a:t>
            </a:r>
            <a:r>
              <a:rPr lang="en-IN" dirty="0"/>
              <a:t> for classical machine learning, Convolutional Neural Networks (CNNs), and Matplotlib for plotting results.</a:t>
            </a:r>
          </a:p>
          <a:p>
            <a:endParaRPr lang="en-IN" dirty="0"/>
          </a:p>
        </p:txBody>
      </p:sp>
    </p:spTree>
    <p:extLst>
      <p:ext uri="{BB962C8B-B14F-4D97-AF65-F5344CB8AC3E}">
        <p14:creationId xmlns:p14="http://schemas.microsoft.com/office/powerpoint/2010/main" val="410111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E954-C5B4-5D2D-49DD-276FBABE4FEC}"/>
              </a:ext>
            </a:extLst>
          </p:cNvPr>
          <p:cNvSpPr>
            <a:spLocks noGrp="1"/>
          </p:cNvSpPr>
          <p:nvPr>
            <p:ph type="title"/>
          </p:nvPr>
        </p:nvSpPr>
        <p:spPr>
          <a:xfrm>
            <a:off x="475033" y="3700614"/>
            <a:ext cx="8596668" cy="1320800"/>
          </a:xfrm>
        </p:spPr>
        <p:txBody>
          <a:bodyPr/>
          <a:lstStyle/>
          <a:p>
            <a:r>
              <a:rPr lang="en-IN" dirty="0"/>
              <a:t>Quantum Convolutional Neural Networks</a:t>
            </a:r>
          </a:p>
        </p:txBody>
      </p:sp>
      <p:sp>
        <p:nvSpPr>
          <p:cNvPr id="3" name="Content Placeholder 2">
            <a:extLst>
              <a:ext uri="{FF2B5EF4-FFF2-40B4-BE49-F238E27FC236}">
                <a16:creationId xmlns:a16="http://schemas.microsoft.com/office/drawing/2014/main" id="{8DC2EA7A-A0FC-62A5-1002-DE06895E51A8}"/>
              </a:ext>
            </a:extLst>
          </p:cNvPr>
          <p:cNvSpPr>
            <a:spLocks noGrp="1"/>
          </p:cNvSpPr>
          <p:nvPr>
            <p:ph idx="1"/>
          </p:nvPr>
        </p:nvSpPr>
        <p:spPr>
          <a:xfrm>
            <a:off x="353653" y="5161123"/>
            <a:ext cx="8596668" cy="3880773"/>
          </a:xfrm>
        </p:spPr>
        <p:txBody>
          <a:bodyPr/>
          <a:lstStyle/>
          <a:p>
            <a:r>
              <a:rPr lang="en-US" dirty="0"/>
              <a:t>Quantum Convolutional Neural Networks (QCNNs). Convolutional Neural Networks (CNNs) are a type of neural network that have been very successful in image recognition tasks. QCNNs are a new type of CNN that uses quantum mechanics to improve the performance of CNNs.</a:t>
            </a:r>
          </a:p>
          <a:p>
            <a:endParaRPr lang="en-IN" dirty="0"/>
          </a:p>
        </p:txBody>
      </p:sp>
      <p:pic>
        <p:nvPicPr>
          <p:cNvPr id="5" name="Content Placeholder 4">
            <a:extLst>
              <a:ext uri="{FF2B5EF4-FFF2-40B4-BE49-F238E27FC236}">
                <a16:creationId xmlns:a16="http://schemas.microsoft.com/office/drawing/2014/main" id="{5CA8ADED-E90A-74F9-D630-B6C1588F9928}"/>
              </a:ext>
            </a:extLst>
          </p:cNvPr>
          <p:cNvPicPr>
            <a:picLocks noChangeAspect="1"/>
          </p:cNvPicPr>
          <p:nvPr/>
        </p:nvPicPr>
        <p:blipFill rotWithShape="1">
          <a:blip r:embed="rId2">
            <a:extLst>
              <a:ext uri="{28A0092B-C50C-407E-A947-70E740481C1C}">
                <a14:useLocalDpi xmlns:a14="http://schemas.microsoft.com/office/drawing/2010/main" val="0"/>
              </a:ext>
            </a:extLst>
          </a:blip>
          <a:srcRect l="15168" t="6365" r="15168" b="15612"/>
          <a:stretch/>
        </p:blipFill>
        <p:spPr>
          <a:xfrm>
            <a:off x="3260044" y="400574"/>
            <a:ext cx="4806893" cy="3028426"/>
          </a:xfrm>
          <a:prstGeom prst="rect">
            <a:avLst/>
          </a:prstGeom>
        </p:spPr>
      </p:pic>
    </p:spTree>
    <p:extLst>
      <p:ext uri="{BB962C8B-B14F-4D97-AF65-F5344CB8AC3E}">
        <p14:creationId xmlns:p14="http://schemas.microsoft.com/office/powerpoint/2010/main" val="420781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F118-9447-24AB-44D8-12F434740E45}"/>
              </a:ext>
            </a:extLst>
          </p:cNvPr>
          <p:cNvSpPr>
            <a:spLocks noGrp="1"/>
          </p:cNvSpPr>
          <p:nvPr>
            <p:ph type="title"/>
          </p:nvPr>
        </p:nvSpPr>
        <p:spPr/>
        <p:txBody>
          <a:bodyPr/>
          <a:lstStyle/>
          <a:p>
            <a:r>
              <a:rPr lang="en-IN" dirty="0"/>
              <a:t>Why </a:t>
            </a:r>
            <a:r>
              <a:rPr lang="en-IN" dirty="0" err="1"/>
              <a:t>PennyLane</a:t>
            </a:r>
            <a:endParaRPr lang="en-IN" dirty="0"/>
          </a:p>
        </p:txBody>
      </p:sp>
      <p:pic>
        <p:nvPicPr>
          <p:cNvPr id="4" name="Picture 3">
            <a:extLst>
              <a:ext uri="{FF2B5EF4-FFF2-40B4-BE49-F238E27FC236}">
                <a16:creationId xmlns:a16="http://schemas.microsoft.com/office/drawing/2014/main" id="{E67E5A00-5983-CFAB-C015-357C198E2520}"/>
              </a:ext>
            </a:extLst>
          </p:cNvPr>
          <p:cNvPicPr>
            <a:picLocks noChangeAspect="1"/>
          </p:cNvPicPr>
          <p:nvPr/>
        </p:nvPicPr>
        <p:blipFill rotWithShape="1">
          <a:blip r:embed="rId2">
            <a:extLst>
              <a:ext uri="{28A0092B-C50C-407E-A947-70E740481C1C}">
                <a14:useLocalDpi xmlns:a14="http://schemas.microsoft.com/office/drawing/2010/main" val="0"/>
              </a:ext>
            </a:extLst>
          </a:blip>
          <a:srcRect l="15964" t="20633" r="19633" b="14047"/>
          <a:stretch/>
        </p:blipFill>
        <p:spPr>
          <a:xfrm>
            <a:off x="1249292" y="1573275"/>
            <a:ext cx="8024709" cy="4578199"/>
          </a:xfrm>
          <a:prstGeom prst="rect">
            <a:avLst/>
          </a:prstGeom>
        </p:spPr>
      </p:pic>
      <p:sp>
        <p:nvSpPr>
          <p:cNvPr id="16" name="Content Placeholder 15">
            <a:extLst>
              <a:ext uri="{FF2B5EF4-FFF2-40B4-BE49-F238E27FC236}">
                <a16:creationId xmlns:a16="http://schemas.microsoft.com/office/drawing/2014/main" id="{0C5BC63E-9AB4-286B-E9BB-733B4E43FE0D}"/>
              </a:ext>
            </a:extLst>
          </p:cNvPr>
          <p:cNvSpPr>
            <a:spLocks noGrp="1"/>
          </p:cNvSpPr>
          <p:nvPr>
            <p:ph idx="1"/>
          </p:nvPr>
        </p:nvSpPr>
        <p:spPr>
          <a:xfrm flipH="1" flipV="1">
            <a:off x="9274001" y="6041362"/>
            <a:ext cx="2806145" cy="207038"/>
          </a:xfrm>
        </p:spPr>
        <p:txBody>
          <a:bodyPr>
            <a:normAutofit fontScale="47500" lnSpcReduction="20000"/>
          </a:bodyPr>
          <a:lstStyle/>
          <a:p>
            <a:endParaRPr lang="en-IN" dirty="0"/>
          </a:p>
        </p:txBody>
      </p:sp>
    </p:spTree>
    <p:extLst>
      <p:ext uri="{BB962C8B-B14F-4D97-AF65-F5344CB8AC3E}">
        <p14:creationId xmlns:p14="http://schemas.microsoft.com/office/powerpoint/2010/main" val="53627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510D-9F19-17EF-8AE5-E695312758F9}"/>
              </a:ext>
            </a:extLst>
          </p:cNvPr>
          <p:cNvSpPr>
            <a:spLocks noGrp="1"/>
          </p:cNvSpPr>
          <p:nvPr>
            <p:ph type="title"/>
          </p:nvPr>
        </p:nvSpPr>
        <p:spPr/>
        <p:txBody>
          <a:bodyPr/>
          <a:lstStyle/>
          <a:p>
            <a:r>
              <a:rPr lang="en-IN" dirty="0"/>
              <a:t>Quantum Neural Network</a:t>
            </a:r>
          </a:p>
        </p:txBody>
      </p:sp>
      <p:pic>
        <p:nvPicPr>
          <p:cNvPr id="5" name="Content Placeholder 4">
            <a:extLst>
              <a:ext uri="{FF2B5EF4-FFF2-40B4-BE49-F238E27FC236}">
                <a16:creationId xmlns:a16="http://schemas.microsoft.com/office/drawing/2014/main" id="{F509FD6B-3516-0B74-CA35-A0A3B3753E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39" t="27519" r="45653" b="25782"/>
          <a:stretch/>
        </p:blipFill>
        <p:spPr>
          <a:xfrm>
            <a:off x="536871" y="4291589"/>
            <a:ext cx="4438797" cy="2317694"/>
          </a:xfrm>
        </p:spPr>
      </p:pic>
      <p:pic>
        <p:nvPicPr>
          <p:cNvPr id="6" name="Content Placeholder 4">
            <a:extLst>
              <a:ext uri="{FF2B5EF4-FFF2-40B4-BE49-F238E27FC236}">
                <a16:creationId xmlns:a16="http://schemas.microsoft.com/office/drawing/2014/main" id="{87968258-6924-7D7B-140C-0991A1FDA723}"/>
              </a:ext>
            </a:extLst>
          </p:cNvPr>
          <p:cNvPicPr>
            <a:picLocks noChangeAspect="1"/>
          </p:cNvPicPr>
          <p:nvPr/>
        </p:nvPicPr>
        <p:blipFill rotWithShape="1">
          <a:blip r:embed="rId2">
            <a:extLst>
              <a:ext uri="{28A0092B-C50C-407E-A947-70E740481C1C}">
                <a14:useLocalDpi xmlns:a14="http://schemas.microsoft.com/office/drawing/2010/main" val="0"/>
              </a:ext>
            </a:extLst>
          </a:blip>
          <a:srcRect l="4039" t="27519" r="45653" b="25782"/>
          <a:stretch/>
        </p:blipFill>
        <p:spPr>
          <a:xfrm>
            <a:off x="7114981" y="4226852"/>
            <a:ext cx="4438797" cy="2317694"/>
          </a:xfrm>
          <a:prstGeom prst="rect">
            <a:avLst/>
          </a:prstGeom>
        </p:spPr>
      </p:pic>
      <p:pic>
        <p:nvPicPr>
          <p:cNvPr id="9" name="Content Placeholder 8">
            <a:extLst>
              <a:ext uri="{FF2B5EF4-FFF2-40B4-BE49-F238E27FC236}">
                <a16:creationId xmlns:a16="http://schemas.microsoft.com/office/drawing/2014/main" id="{07629734-84C1-4EDA-8ADA-2BBE1AB81BCD}"/>
              </a:ext>
            </a:extLst>
          </p:cNvPr>
          <p:cNvPicPr>
            <a:picLocks noChangeAspect="1"/>
          </p:cNvPicPr>
          <p:nvPr/>
        </p:nvPicPr>
        <p:blipFill rotWithShape="1">
          <a:blip r:embed="rId3">
            <a:extLst>
              <a:ext uri="{28A0092B-C50C-407E-A947-70E740481C1C}">
                <a14:useLocalDpi xmlns:a14="http://schemas.microsoft.com/office/drawing/2010/main" val="0"/>
              </a:ext>
            </a:extLst>
          </a:blip>
          <a:srcRect l="17084" t="10425" r="22890" b="10770"/>
          <a:stretch/>
        </p:blipFill>
        <p:spPr>
          <a:xfrm>
            <a:off x="3746614" y="1468311"/>
            <a:ext cx="3479574" cy="2569615"/>
          </a:xfrm>
          <a:prstGeom prst="rect">
            <a:avLst/>
          </a:prstGeom>
        </p:spPr>
      </p:pic>
    </p:spTree>
    <p:extLst>
      <p:ext uri="{BB962C8B-B14F-4D97-AF65-F5344CB8AC3E}">
        <p14:creationId xmlns:p14="http://schemas.microsoft.com/office/powerpoint/2010/main" val="209797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4EF4-332C-0990-9C2A-ED544BD0C164}"/>
              </a:ext>
            </a:extLst>
          </p:cNvPr>
          <p:cNvSpPr>
            <a:spLocks noGrp="1"/>
          </p:cNvSpPr>
          <p:nvPr>
            <p:ph type="title"/>
          </p:nvPr>
        </p:nvSpPr>
        <p:spPr/>
        <p:txBody>
          <a:bodyPr/>
          <a:lstStyle/>
          <a:p>
            <a:r>
              <a:rPr lang="en-IN" dirty="0"/>
              <a:t>Types of Encoding</a:t>
            </a:r>
          </a:p>
        </p:txBody>
      </p:sp>
      <p:pic>
        <p:nvPicPr>
          <p:cNvPr id="9" name="Content Placeholder 8">
            <a:extLst>
              <a:ext uri="{FF2B5EF4-FFF2-40B4-BE49-F238E27FC236}">
                <a16:creationId xmlns:a16="http://schemas.microsoft.com/office/drawing/2014/main" id="{246E928E-EC13-99BB-4897-855808A5F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52" t="27102" r="41375" b="23696"/>
          <a:stretch/>
        </p:blipFill>
        <p:spPr>
          <a:xfrm>
            <a:off x="550259" y="1930400"/>
            <a:ext cx="4304962" cy="1909721"/>
          </a:xfrm>
        </p:spPr>
      </p:pic>
      <p:pic>
        <p:nvPicPr>
          <p:cNvPr id="11" name="Picture 10">
            <a:extLst>
              <a:ext uri="{FF2B5EF4-FFF2-40B4-BE49-F238E27FC236}">
                <a16:creationId xmlns:a16="http://schemas.microsoft.com/office/drawing/2014/main" id="{AFD0BE3D-A2C9-A7E6-FD4C-C7B2B60324F3}"/>
              </a:ext>
            </a:extLst>
          </p:cNvPr>
          <p:cNvPicPr>
            <a:picLocks noChangeAspect="1"/>
          </p:cNvPicPr>
          <p:nvPr/>
        </p:nvPicPr>
        <p:blipFill rotWithShape="1">
          <a:blip r:embed="rId3">
            <a:extLst>
              <a:ext uri="{28A0092B-C50C-407E-A947-70E740481C1C}">
                <a14:useLocalDpi xmlns:a14="http://schemas.microsoft.com/office/drawing/2010/main" val="0"/>
              </a:ext>
            </a:extLst>
          </a:blip>
          <a:srcRect l="24050" t="20885" r="25699" b="14158"/>
          <a:stretch/>
        </p:blipFill>
        <p:spPr>
          <a:xfrm>
            <a:off x="4798577" y="1849480"/>
            <a:ext cx="6950758" cy="4318000"/>
          </a:xfrm>
          <a:prstGeom prst="rect">
            <a:avLst/>
          </a:prstGeom>
        </p:spPr>
      </p:pic>
      <p:pic>
        <p:nvPicPr>
          <p:cNvPr id="12" name="Content Placeholder 26">
            <a:extLst>
              <a:ext uri="{FF2B5EF4-FFF2-40B4-BE49-F238E27FC236}">
                <a16:creationId xmlns:a16="http://schemas.microsoft.com/office/drawing/2014/main" id="{83A52FC5-963D-FD2B-A107-09E70B08CADB}"/>
              </a:ext>
            </a:extLst>
          </p:cNvPr>
          <p:cNvPicPr>
            <a:picLocks noChangeAspect="1"/>
          </p:cNvPicPr>
          <p:nvPr/>
        </p:nvPicPr>
        <p:blipFill rotWithShape="1">
          <a:blip r:embed="rId4">
            <a:extLst>
              <a:ext uri="{28A0092B-C50C-407E-A947-70E740481C1C}">
                <a14:useLocalDpi xmlns:a14="http://schemas.microsoft.com/office/drawing/2010/main" val="0"/>
              </a:ext>
            </a:extLst>
          </a:blip>
          <a:srcRect l="39342" t="23974" r="2492" b="20153"/>
          <a:stretch/>
        </p:blipFill>
        <p:spPr>
          <a:xfrm>
            <a:off x="437270" y="3919468"/>
            <a:ext cx="4013649" cy="2168665"/>
          </a:xfrm>
          <a:prstGeom prst="rect">
            <a:avLst/>
          </a:prstGeom>
        </p:spPr>
      </p:pic>
    </p:spTree>
    <p:extLst>
      <p:ext uri="{BB962C8B-B14F-4D97-AF65-F5344CB8AC3E}">
        <p14:creationId xmlns:p14="http://schemas.microsoft.com/office/powerpoint/2010/main" val="319348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E166-DC5E-EFF6-18F7-42C0CFE88C53}"/>
              </a:ext>
            </a:extLst>
          </p:cNvPr>
          <p:cNvSpPr>
            <a:spLocks noGrp="1"/>
          </p:cNvSpPr>
          <p:nvPr>
            <p:ph type="title"/>
          </p:nvPr>
        </p:nvSpPr>
        <p:spPr/>
        <p:txBody>
          <a:bodyPr/>
          <a:lstStyle/>
          <a:p>
            <a:r>
              <a:rPr lang="en-IN" dirty="0"/>
              <a:t>Qubit Rotation Example</a:t>
            </a:r>
          </a:p>
        </p:txBody>
      </p:sp>
      <p:sp>
        <p:nvSpPr>
          <p:cNvPr id="3" name="Content Placeholder 2">
            <a:extLst>
              <a:ext uri="{FF2B5EF4-FFF2-40B4-BE49-F238E27FC236}">
                <a16:creationId xmlns:a16="http://schemas.microsoft.com/office/drawing/2014/main" id="{46EC7764-470B-D75C-FA5C-7C566518FC41}"/>
              </a:ext>
            </a:extLst>
          </p:cNvPr>
          <p:cNvSpPr>
            <a:spLocks noGrp="1"/>
          </p:cNvSpPr>
          <p:nvPr>
            <p:ph idx="1"/>
          </p:nvPr>
        </p:nvSpPr>
        <p:spPr>
          <a:xfrm flipH="1" flipV="1">
            <a:off x="9274002" y="6041362"/>
            <a:ext cx="2095308" cy="45719"/>
          </a:xfrm>
        </p:spPr>
        <p:txBody>
          <a:bodyPr>
            <a:normAutofit fontScale="25000" lnSpcReduction="20000"/>
          </a:bodyPr>
          <a:lstStyle/>
          <a:p>
            <a:endParaRPr lang="en-IN" dirty="0"/>
          </a:p>
        </p:txBody>
      </p:sp>
      <p:pic>
        <p:nvPicPr>
          <p:cNvPr id="4" name="Content Placeholder 34">
            <a:extLst>
              <a:ext uri="{FF2B5EF4-FFF2-40B4-BE49-F238E27FC236}">
                <a16:creationId xmlns:a16="http://schemas.microsoft.com/office/drawing/2014/main" id="{78F0CC97-77FF-4836-0AF2-79429B5EABCB}"/>
              </a:ext>
            </a:extLst>
          </p:cNvPr>
          <p:cNvPicPr>
            <a:picLocks noChangeAspect="1"/>
          </p:cNvPicPr>
          <p:nvPr/>
        </p:nvPicPr>
        <p:blipFill rotWithShape="1">
          <a:blip r:embed="rId2">
            <a:extLst>
              <a:ext uri="{28A0092B-C50C-407E-A947-70E740481C1C}">
                <a14:useLocalDpi xmlns:a14="http://schemas.microsoft.com/office/drawing/2010/main" val="0"/>
              </a:ext>
            </a:extLst>
          </a:blip>
          <a:srcRect l="38633" t="29195" r="4491" b="20451"/>
          <a:stretch/>
        </p:blipFill>
        <p:spPr>
          <a:xfrm>
            <a:off x="874409" y="1549669"/>
            <a:ext cx="8202518" cy="4084758"/>
          </a:xfrm>
          <a:prstGeom prst="rect">
            <a:avLst/>
          </a:prstGeom>
        </p:spPr>
      </p:pic>
    </p:spTree>
    <p:extLst>
      <p:ext uri="{BB962C8B-B14F-4D97-AF65-F5344CB8AC3E}">
        <p14:creationId xmlns:p14="http://schemas.microsoft.com/office/powerpoint/2010/main" val="354414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7CB4-40A7-9F1E-39EB-2A396EAEEF01}"/>
              </a:ext>
            </a:extLst>
          </p:cNvPr>
          <p:cNvSpPr>
            <a:spLocks noGrp="1"/>
          </p:cNvSpPr>
          <p:nvPr>
            <p:ph type="title"/>
          </p:nvPr>
        </p:nvSpPr>
        <p:spPr/>
        <p:txBody>
          <a:bodyPr/>
          <a:lstStyle/>
          <a:p>
            <a:r>
              <a:rPr lang="en-IN" dirty="0"/>
              <a:t>Simulator and Hardware Plugins</a:t>
            </a:r>
          </a:p>
        </p:txBody>
      </p:sp>
      <p:pic>
        <p:nvPicPr>
          <p:cNvPr id="5" name="Content Placeholder 4">
            <a:extLst>
              <a:ext uri="{FF2B5EF4-FFF2-40B4-BE49-F238E27FC236}">
                <a16:creationId xmlns:a16="http://schemas.microsoft.com/office/drawing/2014/main" id="{E0ED5DFD-DE79-9859-E8E6-34381AF9E3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968" r="19971" b="13689"/>
          <a:stretch/>
        </p:blipFill>
        <p:spPr>
          <a:xfrm>
            <a:off x="290072" y="2332529"/>
            <a:ext cx="5522310" cy="3356172"/>
          </a:xfrm>
        </p:spPr>
      </p:pic>
      <p:pic>
        <p:nvPicPr>
          <p:cNvPr id="7" name="Picture 6">
            <a:extLst>
              <a:ext uri="{FF2B5EF4-FFF2-40B4-BE49-F238E27FC236}">
                <a16:creationId xmlns:a16="http://schemas.microsoft.com/office/drawing/2014/main" id="{93B3A808-8872-0120-99A3-5F055669A272}"/>
              </a:ext>
            </a:extLst>
          </p:cNvPr>
          <p:cNvPicPr>
            <a:picLocks noChangeAspect="1"/>
          </p:cNvPicPr>
          <p:nvPr/>
        </p:nvPicPr>
        <p:blipFill rotWithShape="1">
          <a:blip r:embed="rId3">
            <a:extLst>
              <a:ext uri="{28A0092B-C50C-407E-A947-70E740481C1C}">
                <a14:useLocalDpi xmlns:a14="http://schemas.microsoft.com/office/drawing/2010/main" val="0"/>
              </a:ext>
            </a:extLst>
          </a:blip>
          <a:srcRect l="40000" t="22655" r="3850" b="19292"/>
          <a:stretch/>
        </p:blipFill>
        <p:spPr>
          <a:xfrm>
            <a:off x="5978554" y="2197097"/>
            <a:ext cx="6146448" cy="3574529"/>
          </a:xfrm>
          <a:prstGeom prst="rect">
            <a:avLst/>
          </a:prstGeom>
        </p:spPr>
      </p:pic>
    </p:spTree>
    <p:extLst>
      <p:ext uri="{BB962C8B-B14F-4D97-AF65-F5344CB8AC3E}">
        <p14:creationId xmlns:p14="http://schemas.microsoft.com/office/powerpoint/2010/main" val="113932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F24B-4A3D-2F53-678D-AC720B367E0B}"/>
              </a:ext>
            </a:extLst>
          </p:cNvPr>
          <p:cNvSpPr>
            <a:spLocks noGrp="1"/>
          </p:cNvSpPr>
          <p:nvPr>
            <p:ph type="title"/>
          </p:nvPr>
        </p:nvSpPr>
        <p:spPr/>
        <p:txBody>
          <a:bodyPr/>
          <a:lstStyle/>
          <a:p>
            <a:r>
              <a:rPr lang="en-IN" dirty="0"/>
              <a:t>Device and Interface</a:t>
            </a:r>
          </a:p>
        </p:txBody>
      </p:sp>
      <p:pic>
        <p:nvPicPr>
          <p:cNvPr id="39" name="Content Placeholder 38">
            <a:extLst>
              <a:ext uri="{FF2B5EF4-FFF2-40B4-BE49-F238E27FC236}">
                <a16:creationId xmlns:a16="http://schemas.microsoft.com/office/drawing/2014/main" id="{4018AD61-5B34-82B9-D4F1-84DC8F989D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152" t="27937" r="3318" b="19735"/>
          <a:stretch/>
        </p:blipFill>
        <p:spPr>
          <a:xfrm>
            <a:off x="1488934" y="1553670"/>
            <a:ext cx="7994931" cy="4315545"/>
          </a:xfrm>
        </p:spPr>
      </p:pic>
    </p:spTree>
    <p:extLst>
      <p:ext uri="{BB962C8B-B14F-4D97-AF65-F5344CB8AC3E}">
        <p14:creationId xmlns:p14="http://schemas.microsoft.com/office/powerpoint/2010/main" val="23140100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43</TotalTime>
  <Words>425</Words>
  <Application>Microsoft Office PowerPoint</Application>
  <PresentationFormat>Widescreen</PresentationFormat>
  <Paragraphs>41</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QCNN- For Image Classification </vt:lpstr>
      <vt:lpstr>Need to know</vt:lpstr>
      <vt:lpstr>Quantum Convolutional Neural Networks</vt:lpstr>
      <vt:lpstr>Why PennyLane</vt:lpstr>
      <vt:lpstr>Quantum Neural Network</vt:lpstr>
      <vt:lpstr>Types of Encoding</vt:lpstr>
      <vt:lpstr>Qubit Rotation Example</vt:lpstr>
      <vt:lpstr>Simulator and Hardware Plugins</vt:lpstr>
      <vt:lpstr>Device and Interface</vt:lpstr>
      <vt:lpstr>Hybrid Model</vt:lpstr>
      <vt:lpstr>Convolutional Scheme </vt:lpstr>
      <vt:lpstr>Model</vt:lpstr>
      <vt:lpstr>Results – Accuracy and Comparison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QCNN- For Image Classification </dc:title>
  <dc:creator>Sumit kumar</dc:creator>
  <cp:lastModifiedBy>Sumit kumar</cp:lastModifiedBy>
  <cp:revision>1</cp:revision>
  <dcterms:created xsi:type="dcterms:W3CDTF">2024-04-20T07:44:23Z</dcterms:created>
  <dcterms:modified xsi:type="dcterms:W3CDTF">2024-04-20T08:27:24Z</dcterms:modified>
</cp:coreProperties>
</file>